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71" r:id="rId5"/>
    <p:sldId id="259" r:id="rId6"/>
    <p:sldId id="257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82" r:id="rId21"/>
    <p:sldId id="275" r:id="rId22"/>
    <p:sldId id="276" r:id="rId23"/>
    <p:sldId id="283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57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11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4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67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81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078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09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21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0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32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88B68D-85BC-498E-B0C0-8F5BA58FB954}" type="datetimeFigureOut">
              <a:rPr lang="de-DE" smtClean="0"/>
              <a:t>06.10.2015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9C529B-BEA6-42D5-9B62-DBFACB1F974A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59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Stitch</a:t>
            </a:r>
            <a:r>
              <a:rPr lang="de-DE" dirty="0" smtClean="0"/>
              <a:t>-</a:t>
            </a:r>
            <a:r>
              <a:rPr lang="de-DE" dirty="0" err="1" smtClean="0"/>
              <a:t>to-Tile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Eine Gestensteuerung zur Auslösung von Bildschirmerweiterung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106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Visuelles Tiling – Anwendungen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Videos, Foto-</a:t>
            </a:r>
            <a:r>
              <a:rPr lang="de-DE" dirty="0" err="1" smtClean="0"/>
              <a:t>Slideshows</a:t>
            </a:r>
            <a:r>
              <a:rPr lang="de-DE" dirty="0" smtClean="0"/>
              <a:t> etc. erscheinen größer</a:t>
            </a:r>
          </a:p>
          <a:p>
            <a:pPr marL="201168" lvl="1" indent="0">
              <a:buNone/>
            </a:pPr>
            <a:r>
              <a:rPr lang="de-DE" dirty="0"/>
              <a:t> </a:t>
            </a:r>
            <a:r>
              <a:rPr lang="de-DE" dirty="0" smtClean="0"/>
              <a:t>    =&gt; Größere Entfernung zu Geräten möglich </a:t>
            </a:r>
          </a:p>
          <a:p>
            <a:pPr marL="201168" lvl="1" indent="0">
              <a:buNone/>
            </a:pPr>
            <a:r>
              <a:rPr lang="de-DE" dirty="0"/>
              <a:t> </a:t>
            </a:r>
            <a:r>
              <a:rPr lang="de-DE" dirty="0" smtClean="0"/>
              <a:t>        =&gt; Größere Entfernung zwischen Zuschauern möglich</a:t>
            </a:r>
          </a:p>
          <a:p>
            <a:r>
              <a:rPr lang="de-DE" dirty="0" smtClean="0"/>
              <a:t>- Panorama Format profitiert besonders stark</a:t>
            </a:r>
          </a:p>
          <a:p>
            <a:endParaRPr lang="de-DE" dirty="0"/>
          </a:p>
          <a:p>
            <a:endParaRPr lang="de-DE" dirty="0" smtClean="0"/>
          </a:p>
          <a:p>
            <a:pPr lvl="8"/>
            <a:r>
              <a:rPr lang="de-DE" dirty="0"/>
              <a:t> </a:t>
            </a:r>
            <a:r>
              <a:rPr lang="de-DE" dirty="0" smtClean="0"/>
              <a:t>             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5" name="Grafik 10" descr="C:\Users\Packard Bell\Desktop\BA Dome\Abbilungen\Visuelles Tili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268" y="2263525"/>
            <a:ext cx="2298229" cy="159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11" descr="C:\Users\Packard Bell\Desktop\BA Dome\Abbilungen\tablet panoram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044778"/>
            <a:ext cx="211455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12" descr="C:\Users\Packard Bell\Desktop\BA Dome\Abbilungen\Panorama tablet phon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88" y="4044778"/>
            <a:ext cx="3629025" cy="1434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67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Visuelles Tiling – Anforderungen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Bildschirmgrößen sollten ähnlich zueinander sein</a:t>
            </a:r>
          </a:p>
          <a:p>
            <a:r>
              <a:rPr lang="de-DE" dirty="0" smtClean="0"/>
              <a:t>- Geräte sollten mit 0mm Abstand zueinander liegen</a:t>
            </a:r>
            <a:endParaRPr lang="de-DE" dirty="0"/>
          </a:p>
        </p:txBody>
      </p:sp>
      <p:pic>
        <p:nvPicPr>
          <p:cNvPr id="4" name="Grafik 15" descr="C:\Users\Packard Bell\Desktop\BA Dome\Abbilungen\tablet to phone as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86" y="3433433"/>
            <a:ext cx="2509074" cy="249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14" descr="C:\Users\Packard Bell\Desktop\BA Dome\Abbilungen\p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56" y="3554720"/>
            <a:ext cx="2426825" cy="2555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0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Visuelles Tiling – Probleme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„Verschwendete“ Bildschirmfläche bei zu unterschiedlichen Bildschirmgrößen</a:t>
            </a:r>
          </a:p>
          <a:p>
            <a:r>
              <a:rPr lang="de-DE" dirty="0" smtClean="0"/>
              <a:t>- Lücke zwischen den Geräten relativ zu Bildschirmflächen groß</a:t>
            </a:r>
          </a:p>
          <a:p>
            <a:endParaRPr lang="de-DE" dirty="0" smtClean="0"/>
          </a:p>
          <a:p>
            <a:r>
              <a:rPr lang="de-DE" dirty="0" smtClean="0"/>
              <a:t>- 2 Möglichkeiten mit der Lücke umzugehen:</a:t>
            </a:r>
          </a:p>
          <a:p>
            <a:pPr marL="635508" lvl="1" indent="-342900">
              <a:buFont typeface="+mj-lt"/>
              <a:buAutoNum type="arabicPeriod"/>
            </a:pPr>
            <a:r>
              <a:rPr lang="de-DE" dirty="0" smtClean="0"/>
              <a:t>Lücke ignorieren</a:t>
            </a:r>
          </a:p>
          <a:p>
            <a:pPr marL="635508" lvl="1" indent="-342900">
              <a:buFont typeface="+mj-lt"/>
              <a:buAutoNum type="arabicPeriod"/>
            </a:pPr>
            <a:r>
              <a:rPr lang="de-DE" dirty="0" smtClean="0"/>
              <a:t>Lücke miteinbeziehen</a:t>
            </a:r>
            <a:endParaRPr lang="de-DE" dirty="0"/>
          </a:p>
        </p:txBody>
      </p:sp>
      <p:pic>
        <p:nvPicPr>
          <p:cNvPr id="4" name="Grafik 16" descr="C:\Users\Packard Bell\Desktop\BA Dome\Abbilungen\bezel v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709" y="2836042"/>
            <a:ext cx="3605599" cy="3141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0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Logisches Tiling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- Ähnlichkeiten zu Second Screen</a:t>
            </a:r>
          </a:p>
          <a:p>
            <a:r>
              <a:rPr lang="de-DE" dirty="0" smtClean="0"/>
              <a:t>- Second Screen Apps: Begleitende Applikationen</a:t>
            </a:r>
          </a:p>
          <a:p>
            <a:r>
              <a:rPr lang="de-DE" dirty="0" smtClean="0"/>
              <a:t>  zum laufenden Fernsehprogramm</a:t>
            </a:r>
          </a:p>
          <a:p>
            <a:endParaRPr lang="de-DE" dirty="0"/>
          </a:p>
          <a:p>
            <a:r>
              <a:rPr lang="de-DE" dirty="0" smtClean="0"/>
              <a:t>- Logisches Tiling gibt einen Teil der </a:t>
            </a:r>
            <a:r>
              <a:rPr lang="de-DE" dirty="0" err="1" smtClean="0"/>
              <a:t>Hauptapp</a:t>
            </a:r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 an ein Zweitgerät ab</a:t>
            </a:r>
          </a:p>
          <a:p>
            <a:endParaRPr lang="de-DE" dirty="0" smtClean="0"/>
          </a:p>
          <a:p>
            <a:r>
              <a:rPr lang="de-DE" dirty="0" smtClean="0"/>
              <a:t>- Unterschied zu Second Screen: Beide Geräte sind interaktionsfähig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085" y="1845734"/>
            <a:ext cx="476059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9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Logisches Tiling - Anwendungen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dirty="0" smtClean="0"/>
              <a:t>- Ermöglicht bessere Bildschirmflächennutzung bei Applikationen mit mehreren, gleichzeitig angezeigten Funktionen</a:t>
            </a:r>
          </a:p>
          <a:p>
            <a:endParaRPr lang="de-DE" dirty="0" smtClean="0"/>
          </a:p>
          <a:p>
            <a:r>
              <a:rPr lang="de-DE" dirty="0" smtClean="0"/>
              <a:t>- Beispiel 1: Livestreaming App: </a:t>
            </a:r>
          </a:p>
          <a:p>
            <a:pPr lvl="1"/>
            <a:r>
              <a:rPr lang="de-DE" dirty="0" smtClean="0"/>
              <a:t>Livestream auf größerem Gerät</a:t>
            </a:r>
          </a:p>
          <a:p>
            <a:pPr lvl="1"/>
            <a:r>
              <a:rPr lang="de-DE" dirty="0" smtClean="0"/>
              <a:t>Chat auf kleinerem Gerät</a:t>
            </a:r>
          </a:p>
          <a:p>
            <a:r>
              <a:rPr lang="de-DE" dirty="0" smtClean="0"/>
              <a:t>- Beispiel 2: </a:t>
            </a:r>
            <a:r>
              <a:rPr lang="de-DE" dirty="0" err="1" smtClean="0"/>
              <a:t>Spaceteam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Asymetrisches</a:t>
            </a:r>
            <a:r>
              <a:rPr lang="de-DE" dirty="0" smtClean="0"/>
              <a:t> Multiplayer Spiel</a:t>
            </a:r>
          </a:p>
          <a:p>
            <a:pPr lvl="1"/>
            <a:r>
              <a:rPr lang="de-DE" dirty="0" smtClean="0"/>
              <a:t>Ein „Kapitänsgerät“</a:t>
            </a:r>
          </a:p>
          <a:p>
            <a:pPr lvl="1"/>
            <a:r>
              <a:rPr lang="de-DE" dirty="0" smtClean="0"/>
              <a:t>Mehrere „Crewgeräte“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03077" y="2337120"/>
            <a:ext cx="3027406" cy="40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Logisches Tiling - Anforderungen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 Jegliche Kombination von Bildschirmgrößen denkbar</a:t>
            </a:r>
          </a:p>
          <a:p>
            <a:pPr lvl="1"/>
            <a:r>
              <a:rPr lang="de-DE" dirty="0" smtClean="0"/>
              <a:t>Sinnvoll: Das größte Gerät für das Anzeigen der Medien nutzen</a:t>
            </a:r>
          </a:p>
          <a:p>
            <a:r>
              <a:rPr lang="de-DE" dirty="0" smtClean="0"/>
              <a:t>- Geräte müssen nicht nebeneinander liegen</a:t>
            </a:r>
          </a:p>
          <a:p>
            <a:r>
              <a:rPr lang="de-DE" dirty="0" smtClean="0"/>
              <a:t>- Applikation muss modularisierte Anwendungslogik haben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50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Stitching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Löst Bildschirmerweiterung aus</a:t>
            </a:r>
          </a:p>
          <a:p>
            <a:r>
              <a:rPr lang="de-DE" dirty="0" smtClean="0"/>
              <a:t>- Nutzer führt ein Symbol von einem Bildschirm auf den </a:t>
            </a:r>
          </a:p>
          <a:p>
            <a:r>
              <a:rPr lang="de-DE" dirty="0"/>
              <a:t> </a:t>
            </a:r>
            <a:r>
              <a:rPr lang="de-DE" dirty="0" smtClean="0"/>
              <a:t>  nächsten</a:t>
            </a:r>
          </a:p>
          <a:p>
            <a:endParaRPr lang="de-DE" dirty="0" smtClean="0"/>
          </a:p>
          <a:p>
            <a:r>
              <a:rPr lang="de-DE" dirty="0" smtClean="0"/>
              <a:t>- </a:t>
            </a:r>
            <a:r>
              <a:rPr lang="de-DE" dirty="0" err="1" smtClean="0"/>
              <a:t>Stitch</a:t>
            </a:r>
            <a:r>
              <a:rPr lang="de-DE" dirty="0" smtClean="0"/>
              <a:t> besteht aus 2 Teilen: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smtClean="0"/>
              <a:t>Ausgehender </a:t>
            </a:r>
            <a:r>
              <a:rPr lang="de-DE" dirty="0" err="1" smtClean="0"/>
              <a:t>Swipe</a:t>
            </a:r>
            <a:r>
              <a:rPr lang="de-DE" dirty="0" smtClean="0"/>
              <a:t> vom Hauptgerät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smtClean="0"/>
              <a:t>Eingehender </a:t>
            </a:r>
            <a:r>
              <a:rPr lang="de-DE" dirty="0" err="1" smtClean="0"/>
              <a:t>Swipe</a:t>
            </a:r>
            <a:r>
              <a:rPr lang="de-DE" dirty="0" smtClean="0"/>
              <a:t> auf Zweitgerät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Picture 3" descr="C:\Users\Dome\OneDrive\Studium\Bachelorthesis\BA Dome\BA Dome\Abbilungen\Komplet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24" y="2183094"/>
            <a:ext cx="3559141" cy="3348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11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Erkennung eines </a:t>
            </a:r>
            <a:r>
              <a:rPr lang="de-DE" dirty="0" err="1" smtClean="0"/>
              <a:t>Stitches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Die beiden </a:t>
            </a:r>
            <a:r>
              <a:rPr lang="de-DE" dirty="0" err="1" smtClean="0"/>
              <a:t>Swipes</a:t>
            </a:r>
            <a:r>
              <a:rPr lang="de-DE" dirty="0" smtClean="0"/>
              <a:t> werden verglichen</a:t>
            </a:r>
          </a:p>
          <a:p>
            <a:endParaRPr lang="de-DE" dirty="0"/>
          </a:p>
          <a:p>
            <a:r>
              <a:rPr lang="de-DE" dirty="0" smtClean="0"/>
              <a:t>- 3 Bedingungen: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smtClean="0"/>
              <a:t>Grundrichtung muss übereinstimmen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smtClean="0"/>
              <a:t>Winkel darf nicht zu unterschiedlich sein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smtClean="0"/>
              <a:t>Zeit zwischen </a:t>
            </a:r>
            <a:r>
              <a:rPr lang="de-DE" dirty="0" err="1" smtClean="0"/>
              <a:t>Swipes</a:t>
            </a:r>
            <a:r>
              <a:rPr lang="de-DE" dirty="0" smtClean="0"/>
              <a:t> darf nicht zu groß sein</a:t>
            </a:r>
            <a:endParaRPr lang="de-DE" dirty="0"/>
          </a:p>
        </p:txBody>
      </p:sp>
      <p:pic>
        <p:nvPicPr>
          <p:cNvPr id="4" name="Grafik 13" descr="C:\Users\Packard Bell\Desktop\BA Dome\Abbilungen\Stitch erkennu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03" y="2174789"/>
            <a:ext cx="4079377" cy="3212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48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Räumliche Orientierung der Geräte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- 0mm voneinander entfernt</a:t>
            </a:r>
          </a:p>
          <a:p>
            <a:r>
              <a:rPr lang="de-DE" dirty="0" smtClean="0"/>
              <a:t>- Möglichst große Überschneidung der Bildschirme</a:t>
            </a:r>
          </a:p>
          <a:p>
            <a:r>
              <a:rPr lang="de-DE" dirty="0" smtClean="0"/>
              <a:t>- Hauptgerät liegt außen</a:t>
            </a:r>
            <a:endParaRPr lang="de-DE" dirty="0"/>
          </a:p>
        </p:txBody>
      </p:sp>
      <p:pic>
        <p:nvPicPr>
          <p:cNvPr id="4" name="Grafik 7" descr="C:\Users\Packard Bell\Desktop\BA Dome\Abbilungen\stitching direction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55" y="2480416"/>
            <a:ext cx="4124325" cy="2753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21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Konflikte mit anderen Funktionen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Fast jede Interaktion mit </a:t>
            </a:r>
            <a:r>
              <a:rPr lang="de-DE" dirty="0" err="1" smtClean="0"/>
              <a:t>Smartgeräten</a:t>
            </a:r>
            <a:r>
              <a:rPr lang="de-DE" dirty="0" smtClean="0"/>
              <a:t> nutzt Touch-Events</a:t>
            </a:r>
            <a:endParaRPr lang="de-DE" dirty="0"/>
          </a:p>
          <a:p>
            <a:pPr lvl="1"/>
            <a:r>
              <a:rPr lang="de-DE" dirty="0" smtClean="0"/>
              <a:t>Risiko für Missverständnisse hoch</a:t>
            </a:r>
          </a:p>
          <a:p>
            <a:pPr lvl="1"/>
            <a:r>
              <a:rPr lang="de-DE" dirty="0" smtClean="0"/>
              <a:t>Viele Applikationen nutzen </a:t>
            </a:r>
            <a:r>
              <a:rPr lang="de-DE" dirty="0" err="1" smtClean="0"/>
              <a:t>Swipes</a:t>
            </a:r>
            <a:r>
              <a:rPr lang="de-DE" dirty="0" smtClean="0"/>
              <a:t> vom Bildschirmrand (z.B. zum Aufrufen von Menüs)</a:t>
            </a:r>
          </a:p>
          <a:p>
            <a:pPr lvl="1"/>
            <a:endParaRPr lang="de-DE" dirty="0"/>
          </a:p>
          <a:p>
            <a:r>
              <a:rPr lang="de-DE" dirty="0" smtClean="0"/>
              <a:t>- Mögliche Lösung:</a:t>
            </a:r>
            <a:r>
              <a:rPr lang="de-DE" dirty="0"/>
              <a:t> </a:t>
            </a:r>
            <a:r>
              <a:rPr lang="de-DE" dirty="0" smtClean="0"/>
              <a:t>Aktivierung von </a:t>
            </a:r>
            <a:r>
              <a:rPr lang="de-DE" dirty="0" err="1" smtClean="0"/>
              <a:t>Stitch-to-Tile</a:t>
            </a:r>
            <a:r>
              <a:rPr lang="de-DE" dirty="0" smtClean="0"/>
              <a:t> über Share-Funktionalität</a:t>
            </a:r>
          </a:p>
          <a:p>
            <a:pPr lvl="1"/>
            <a:r>
              <a:rPr lang="de-DE" dirty="0" err="1" smtClean="0"/>
              <a:t>Stitch-to-Tile</a:t>
            </a:r>
            <a:r>
              <a:rPr lang="de-DE" dirty="0" smtClean="0"/>
              <a:t> Ebene liegt über der Applikationsebene </a:t>
            </a:r>
          </a:p>
          <a:p>
            <a:pPr lvl="1"/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3531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 err="1" smtClean="0"/>
              <a:t>Stitch</a:t>
            </a:r>
            <a:r>
              <a:rPr lang="de-DE" dirty="0" smtClean="0"/>
              <a:t>, 2. </a:t>
            </a:r>
            <a:r>
              <a:rPr lang="de-DE" dirty="0" err="1" smtClean="0"/>
              <a:t>Tile</a:t>
            </a:r>
            <a:r>
              <a:rPr lang="de-DE" dirty="0" smtClean="0"/>
              <a:t>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Die </a:t>
            </a:r>
            <a:r>
              <a:rPr lang="de-DE" dirty="0" err="1" smtClean="0"/>
              <a:t>Stitch-to-Tile</a:t>
            </a:r>
            <a:r>
              <a:rPr lang="de-DE" dirty="0" smtClean="0"/>
              <a:t> Interaktion besteht aus 2 Teilen</a:t>
            </a:r>
          </a:p>
          <a:p>
            <a:endParaRPr lang="de-DE" dirty="0" smtClean="0"/>
          </a:p>
          <a:p>
            <a:r>
              <a:rPr lang="de-DE" dirty="0" smtClean="0"/>
              <a:t>- Die beiden Teile stehen in einem Aktion-Reaktion Verhältnis</a:t>
            </a:r>
          </a:p>
          <a:p>
            <a:pPr lvl="1"/>
            <a:r>
              <a:rPr lang="de-DE" dirty="0" smtClean="0"/>
              <a:t>Auslöser: Geste (</a:t>
            </a:r>
            <a:r>
              <a:rPr lang="de-DE" dirty="0" err="1" smtClean="0"/>
              <a:t>Stitch</a:t>
            </a:r>
            <a:r>
              <a:rPr lang="de-DE" dirty="0"/>
              <a:t>)</a:t>
            </a:r>
            <a:endParaRPr lang="de-DE" dirty="0" smtClean="0"/>
          </a:p>
          <a:p>
            <a:pPr lvl="1"/>
            <a:r>
              <a:rPr lang="de-DE" dirty="0" smtClean="0"/>
              <a:t>Effekt: Bildschirmerweiterung (</a:t>
            </a:r>
            <a:r>
              <a:rPr lang="de-DE" dirty="0" err="1" smtClean="0"/>
              <a:t>Tile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r>
              <a:rPr lang="de-DE" dirty="0" smtClean="0"/>
              <a:t>- </a:t>
            </a:r>
            <a:r>
              <a:rPr lang="de-DE" dirty="0" err="1" smtClean="0"/>
              <a:t>Stitch-to-Tile</a:t>
            </a:r>
            <a:r>
              <a:rPr lang="de-DE" dirty="0" smtClean="0"/>
              <a:t> ist eine 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r>
              <a:rPr lang="de-DE" dirty="0" err="1" smtClean="0"/>
              <a:t>Gesture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9579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35459"/>
            <a:ext cx="10058400" cy="847674"/>
          </a:xfrm>
        </p:spPr>
        <p:txBody>
          <a:bodyPr/>
          <a:lstStyle/>
          <a:p>
            <a:r>
              <a:rPr lang="de-DE" dirty="0" smtClean="0"/>
              <a:t>Prototyp – Gesamtablauf </a:t>
            </a:r>
            <a:endParaRPr lang="de-DE" dirty="0"/>
          </a:p>
        </p:txBody>
      </p:sp>
      <p:pic>
        <p:nvPicPr>
          <p:cNvPr id="4" name="Picture 3" descr="C:\Users\Dome\OneDrive\Studium\Bachelorthesis\UML\Activity Server Al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68" y="1383133"/>
            <a:ext cx="6131423" cy="4951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330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 – Demo Video</a:t>
            </a:r>
            <a:endParaRPr lang="de-DE" dirty="0"/>
          </a:p>
        </p:txBody>
      </p:sp>
      <p:pic>
        <p:nvPicPr>
          <p:cNvPr id="4" name="20151006_1824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12253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 – Erkennung eines </a:t>
            </a:r>
            <a:r>
              <a:rPr lang="de-DE" dirty="0" err="1" smtClean="0"/>
              <a:t>Stitches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 Vergleich von aus- und eingehendem </a:t>
            </a:r>
            <a:r>
              <a:rPr lang="de-DE" dirty="0" err="1" smtClean="0"/>
              <a:t>Swipe</a:t>
            </a:r>
            <a:r>
              <a:rPr lang="de-DE" dirty="0" smtClean="0"/>
              <a:t> nötig</a:t>
            </a:r>
          </a:p>
          <a:p>
            <a:pPr marL="201168" lvl="1" indent="0">
              <a:buNone/>
            </a:pPr>
            <a:r>
              <a:rPr lang="de-DE" dirty="0" smtClean="0"/>
              <a:t>=&gt; Kommunikation zwischen den Geräten nötig</a:t>
            </a:r>
          </a:p>
          <a:p>
            <a:r>
              <a:rPr lang="de-DE" dirty="0" smtClean="0"/>
              <a:t>- Kommunikation läuft über Services</a:t>
            </a:r>
          </a:p>
          <a:p>
            <a:r>
              <a:rPr lang="de-DE" dirty="0" smtClean="0"/>
              <a:t>- Services geben empfangene Daten an State Machines weiter</a:t>
            </a:r>
          </a:p>
          <a:p>
            <a:r>
              <a:rPr lang="de-DE" dirty="0" smtClean="0"/>
              <a:t>- Abhängig von ihrem Zustand entscheiden S.M. was mit den Daten passiert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570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8" y="0"/>
            <a:ext cx="6911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91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Tiling – Bildverarbeitung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 Zur Darstellung eines Bildes auf 2 Geräten ist Bildverarbeitung nötig</a:t>
            </a:r>
          </a:p>
          <a:p>
            <a:r>
              <a:rPr lang="de-DE" dirty="0" smtClean="0"/>
              <a:t>- Läuft in 2 Schritten ab: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smtClean="0"/>
              <a:t>Zerschneiden </a:t>
            </a:r>
            <a:r>
              <a:rPr lang="de-DE" dirty="0"/>
              <a:t>des zu </a:t>
            </a:r>
            <a:r>
              <a:rPr lang="de-DE" dirty="0" err="1"/>
              <a:t>tilenden</a:t>
            </a:r>
            <a:r>
              <a:rPr lang="de-DE" dirty="0"/>
              <a:t> Bildes in 2 </a:t>
            </a:r>
            <a:r>
              <a:rPr lang="de-DE" dirty="0" smtClean="0"/>
              <a:t>Teile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smtClean="0"/>
              <a:t>Separates Skalieren der Bildteile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154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Zerschneiden des Bildes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 Realweltliche Maße der Displays werden genutzt</a:t>
            </a:r>
          </a:p>
          <a:p>
            <a:r>
              <a:rPr lang="de-DE" dirty="0" smtClean="0"/>
              <a:t>- Jeweilige Bildanteile werden bestimmt</a:t>
            </a:r>
          </a:p>
          <a:p>
            <a:pPr lvl="1"/>
            <a:r>
              <a:rPr lang="de-DE" dirty="0" smtClean="0"/>
              <a:t>Breite des eigenen Displays / Summe aus beiden Breiten = Eigener Prozentsatz des Bildes </a:t>
            </a:r>
            <a:r>
              <a:rPr lang="de-DE" dirty="0" smtClean="0">
                <a:solidFill>
                  <a:srgbClr val="FF0000"/>
                </a:solidFill>
              </a:rPr>
              <a:t>(x)</a:t>
            </a:r>
          </a:p>
          <a:p>
            <a:r>
              <a:rPr lang="de-DE" dirty="0" smtClean="0"/>
              <a:t>- Zwei Bitmaps werden aus der originalen erstellt</a:t>
            </a:r>
          </a:p>
          <a:p>
            <a:pPr lvl="1"/>
            <a:r>
              <a:rPr lang="de-DE" dirty="0" smtClean="0"/>
              <a:t>Rand des Bildes bis (</a:t>
            </a:r>
            <a:r>
              <a:rPr lang="de-DE" dirty="0" smtClean="0">
                <a:solidFill>
                  <a:srgbClr val="FF0000"/>
                </a:solidFill>
              </a:rPr>
              <a:t>x</a:t>
            </a:r>
            <a:r>
              <a:rPr lang="de-DE" dirty="0" smtClean="0">
                <a:solidFill>
                  <a:schemeClr val="tx1"/>
                </a:solidFill>
              </a:rPr>
              <a:t> * </a:t>
            </a:r>
            <a:r>
              <a:rPr lang="de-DE" dirty="0" smtClean="0"/>
              <a:t>Breite des Bildes in Pixeln)</a:t>
            </a:r>
          </a:p>
          <a:p>
            <a:pPr lvl="1"/>
            <a:r>
              <a:rPr lang="de-DE" dirty="0" smtClean="0"/>
              <a:t>(</a:t>
            </a:r>
            <a:r>
              <a:rPr lang="de-DE" dirty="0">
                <a:solidFill>
                  <a:srgbClr val="FF0000"/>
                </a:solidFill>
              </a:rPr>
              <a:t>x</a:t>
            </a:r>
            <a:r>
              <a:rPr lang="de-DE" dirty="0">
                <a:solidFill>
                  <a:schemeClr val="tx1"/>
                </a:solidFill>
              </a:rPr>
              <a:t> * </a:t>
            </a:r>
            <a:r>
              <a:rPr lang="de-DE" dirty="0"/>
              <a:t>Breite des Bildes in Pixeln</a:t>
            </a:r>
            <a:r>
              <a:rPr lang="de-DE" dirty="0" smtClean="0"/>
              <a:t>) bis anderer Rand des Bildes</a:t>
            </a:r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22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Skalieren der Bilder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</a:t>
            </a:r>
            <a:r>
              <a:rPr lang="de-DE" dirty="0"/>
              <a:t>Gesamte Breite der Bildschirme wird genutzt</a:t>
            </a:r>
          </a:p>
          <a:p>
            <a:r>
              <a:rPr lang="de-DE" dirty="0" smtClean="0"/>
              <a:t>- Skalierung nötig wegen potentiell unterschiedlichen Pixeldichten der Bildschirme</a:t>
            </a:r>
          </a:p>
          <a:p>
            <a:r>
              <a:rPr lang="de-DE" dirty="0" smtClean="0"/>
              <a:t>- Auf kleinerem Gerät trivial</a:t>
            </a:r>
          </a:p>
          <a:p>
            <a:pPr lvl="1"/>
            <a:r>
              <a:rPr lang="de-DE" dirty="0" smtClean="0"/>
              <a:t>Das Bildteil wird auf die gesamte Pixelanzahl des Displays skaliert</a:t>
            </a:r>
          </a:p>
          <a:p>
            <a:r>
              <a:rPr lang="de-DE" dirty="0" smtClean="0"/>
              <a:t>- Auf größerem Gerät nicht</a:t>
            </a:r>
          </a:p>
          <a:p>
            <a:pPr lvl="1"/>
            <a:r>
              <a:rPr lang="de-DE" dirty="0" smtClean="0"/>
              <a:t>Realweltliche Höhe des Bildes muss gleich der des Display des kleineren Gerätes sein</a:t>
            </a:r>
          </a:p>
          <a:p>
            <a:pPr lvl="1"/>
            <a:r>
              <a:rPr lang="de-DE" dirty="0" smtClean="0"/>
              <a:t>Formel: Eigene Pixeldichte * Höhe des kleineren Geräts = Höhe in Pixel auf größerem Gerät</a:t>
            </a:r>
          </a:p>
          <a:p>
            <a:r>
              <a:rPr lang="de-DE" dirty="0" smtClean="0"/>
              <a:t>- Problem: Manche Geräte geben falsche Werte an!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3222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 &amp; Ausblick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Valide Geste</a:t>
            </a:r>
          </a:p>
          <a:p>
            <a:pPr lvl="1"/>
            <a:r>
              <a:rPr lang="de-DE" dirty="0" smtClean="0"/>
              <a:t>Lässt sich gut implementieren aufgrund von Modularität (Aktion-Reaktion-Verhältnis)</a:t>
            </a:r>
          </a:p>
          <a:p>
            <a:pPr lvl="1"/>
            <a:r>
              <a:rPr lang="de-DE" dirty="0" smtClean="0"/>
              <a:t>Anwendungsfälle für die Geste sinnvoll (Vor allem bei Logischem Tiling)</a:t>
            </a:r>
          </a:p>
          <a:p>
            <a:r>
              <a:rPr lang="de-DE" dirty="0" smtClean="0"/>
              <a:t>- Einige Probleme</a:t>
            </a:r>
          </a:p>
          <a:p>
            <a:pPr lvl="1"/>
            <a:r>
              <a:rPr lang="de-DE" dirty="0" smtClean="0"/>
              <a:t>Fluss der Interaktion durch Verbindungsdialog gestört</a:t>
            </a:r>
          </a:p>
          <a:p>
            <a:pPr lvl="1"/>
            <a:r>
              <a:rPr lang="de-DE" dirty="0" smtClean="0"/>
              <a:t>„Lügende“ Geräte</a:t>
            </a:r>
          </a:p>
          <a:p>
            <a:r>
              <a:rPr lang="de-DE" dirty="0" smtClean="0"/>
              <a:t>- In Zukunft</a:t>
            </a:r>
          </a:p>
          <a:p>
            <a:pPr lvl="1"/>
            <a:r>
              <a:rPr lang="de-DE" dirty="0" smtClean="0"/>
              <a:t>Verbesserung der UI (Animationen, Verständlichere Symbole)</a:t>
            </a:r>
          </a:p>
          <a:p>
            <a:pPr lvl="1"/>
            <a:r>
              <a:rPr lang="de-DE" dirty="0" smtClean="0"/>
              <a:t>Unterstützung für mehr als 2 Geräte</a:t>
            </a:r>
          </a:p>
          <a:p>
            <a:pPr lvl="1"/>
            <a:r>
              <a:rPr lang="de-DE" dirty="0" smtClean="0"/>
              <a:t>Für dritte Apps nutzbar machen</a:t>
            </a:r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09126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122655" cy="1450757"/>
          </a:xfrm>
        </p:spPr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Spontaneous</a:t>
            </a:r>
            <a:r>
              <a:rPr lang="de-DE" dirty="0" smtClean="0"/>
              <a:t> Device Sharing Problem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de-DE" sz="1600" dirty="0" smtClean="0"/>
          </a:p>
          <a:p>
            <a:pPr algn="just"/>
            <a:endParaRPr lang="de-DE" sz="1600" dirty="0" smtClean="0"/>
          </a:p>
          <a:p>
            <a:pPr algn="ctr"/>
            <a:r>
              <a:rPr lang="de-DE" sz="1600" dirty="0" smtClean="0"/>
              <a:t>“</a:t>
            </a:r>
            <a:r>
              <a:rPr lang="de-DE" sz="1600" dirty="0"/>
              <a:t>Das ‘</a:t>
            </a:r>
            <a:r>
              <a:rPr lang="de-DE" sz="1600" dirty="0" err="1"/>
              <a:t>Spontaneous</a:t>
            </a:r>
            <a:r>
              <a:rPr lang="de-DE" sz="1600" dirty="0"/>
              <a:t> Device Sharing Problem’ stellt die folgende Frage: Wie kann ein Benutzer eine zweckvolle Verbindung herstellen zwischen zwei oder mehr Zielgeräten ohne dass sie vorher gegenseitig ihre Netzwerkadressen kennen?“ </a:t>
            </a:r>
            <a:endParaRPr lang="de-DE" sz="1600" dirty="0" smtClean="0"/>
          </a:p>
          <a:p>
            <a:pPr algn="ctr"/>
            <a:r>
              <a:rPr lang="de-DE" sz="1600" b="1" dirty="0" smtClean="0"/>
              <a:t>(</a:t>
            </a:r>
            <a:r>
              <a:rPr lang="de-DE" sz="1600" b="1" dirty="0" err="1" smtClean="0"/>
              <a:t>Hinkley</a:t>
            </a:r>
            <a:r>
              <a:rPr lang="de-DE" sz="1600" b="1" dirty="0" smtClean="0"/>
              <a:t> 2004)</a:t>
            </a:r>
          </a:p>
          <a:p>
            <a:endParaRPr lang="de-DE" dirty="0" smtClean="0"/>
          </a:p>
          <a:p>
            <a:r>
              <a:rPr lang="de-DE" dirty="0" smtClean="0"/>
              <a:t>- Lösungen vor allem nützlich für spontane, kurze Aktionen (z.B. Bild versenden)</a:t>
            </a:r>
          </a:p>
          <a:p>
            <a:r>
              <a:rPr lang="de-DE" dirty="0" smtClean="0"/>
              <a:t>- Verschiedene Technologien mit jeweiligen Vor- und Nachteilen</a:t>
            </a:r>
          </a:p>
          <a:p>
            <a:r>
              <a:rPr lang="de-DE" dirty="0" smtClean="0"/>
              <a:t>- „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r>
              <a:rPr lang="de-DE" dirty="0" err="1" smtClean="0"/>
              <a:t>Gestures</a:t>
            </a:r>
            <a:r>
              <a:rPr lang="de-DE" dirty="0" smtClean="0"/>
              <a:t>“ könnten eine Lösung bieten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482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r>
              <a:rPr lang="de-DE" dirty="0" err="1" smtClean="0"/>
              <a:t>Gestures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Aktivitätsmuster, die eine neue Bedeutung annehmen wenn sie in einer bestimmten zeitlichen </a:t>
            </a:r>
          </a:p>
          <a:p>
            <a:r>
              <a:rPr lang="de-DE" dirty="0"/>
              <a:t> </a:t>
            </a:r>
            <a:r>
              <a:rPr lang="de-DE" dirty="0" smtClean="0"/>
              <a:t> Abfolge geschehen</a:t>
            </a:r>
          </a:p>
          <a:p>
            <a:r>
              <a:rPr lang="de-DE" dirty="0" smtClean="0"/>
              <a:t>- Sensordaten werden verglichen um S.G. zu erkennen</a:t>
            </a:r>
          </a:p>
          <a:p>
            <a:endParaRPr lang="de-DE" dirty="0" smtClean="0"/>
          </a:p>
          <a:p>
            <a:r>
              <a:rPr lang="de-DE" dirty="0" smtClean="0"/>
              <a:t>- Können das </a:t>
            </a:r>
            <a:r>
              <a:rPr lang="de-DE" dirty="0" err="1" smtClean="0"/>
              <a:t>Spontaneous</a:t>
            </a:r>
            <a:r>
              <a:rPr lang="de-DE" dirty="0" smtClean="0"/>
              <a:t> Device Sharing Problem lösen:</a:t>
            </a:r>
          </a:p>
          <a:p>
            <a:pPr lvl="1"/>
            <a:r>
              <a:rPr lang="de-DE" dirty="0" smtClean="0"/>
              <a:t>Eine Verbindung wird durch eine S.G. hergestellt</a:t>
            </a:r>
          </a:p>
        </p:txBody>
      </p:sp>
    </p:spTree>
    <p:extLst>
      <p:ext uri="{BB962C8B-B14F-4D97-AF65-F5344CB8AC3E}">
        <p14:creationId xmlns:p14="http://schemas.microsoft.com/office/powerpoint/2010/main" val="91684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Art	: </a:t>
            </a:r>
            <a:r>
              <a:rPr lang="de-DE" dirty="0" err="1" smtClean="0"/>
              <a:t>Synchronous</a:t>
            </a:r>
            <a:r>
              <a:rPr lang="de-DE" dirty="0" smtClean="0"/>
              <a:t> </a:t>
            </a:r>
            <a:r>
              <a:rPr lang="de-DE" dirty="0" err="1" smtClean="0"/>
              <a:t>Gestures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Stitching</a:t>
            </a:r>
            <a:r>
              <a:rPr lang="de-DE" dirty="0" smtClean="0"/>
              <a:t>:</a:t>
            </a:r>
          </a:p>
          <a:p>
            <a:r>
              <a:rPr lang="de-DE" dirty="0" smtClean="0"/>
              <a:t>- Von </a:t>
            </a:r>
            <a:r>
              <a:rPr lang="de-DE" dirty="0" err="1" smtClean="0"/>
              <a:t>Hinkley</a:t>
            </a:r>
            <a:r>
              <a:rPr lang="de-DE" dirty="0" smtClean="0"/>
              <a:t> und Kollegen entwickelte S.G.</a:t>
            </a:r>
          </a:p>
          <a:p>
            <a:r>
              <a:rPr lang="de-DE" dirty="0" smtClean="0"/>
              <a:t>- Prototypische Umsetzung namens „</a:t>
            </a:r>
            <a:r>
              <a:rPr lang="de-DE" dirty="0" err="1" smtClean="0"/>
              <a:t>Stitchmaster</a:t>
            </a:r>
            <a:r>
              <a:rPr lang="de-DE" dirty="0" smtClean="0"/>
              <a:t>“</a:t>
            </a:r>
          </a:p>
          <a:p>
            <a:pPr lvl="1"/>
            <a:r>
              <a:rPr lang="de-DE" dirty="0" smtClean="0"/>
              <a:t>Foto-Sharing Anwendung auf Tablet PCs</a:t>
            </a:r>
          </a:p>
          <a:p>
            <a:r>
              <a:rPr lang="de-DE" dirty="0" smtClean="0"/>
              <a:t>- Stylus wird von einem Bildschirm auf den nächsten geführt</a:t>
            </a:r>
          </a:p>
          <a:p>
            <a:r>
              <a:rPr lang="de-DE" dirty="0" smtClean="0"/>
              <a:t>- Metapher: Zusammennähen zweier Stoffteile</a:t>
            </a:r>
          </a:p>
          <a:p>
            <a:pPr lvl="1"/>
            <a:r>
              <a:rPr lang="de-DE" dirty="0" smtClean="0"/>
              <a:t>Stylus dient als Nadel</a:t>
            </a:r>
          </a:p>
          <a:p>
            <a:pPr lvl="1"/>
            <a:r>
              <a:rPr lang="de-DE" dirty="0" smtClean="0"/>
              <a:t>Bildschirme als Stoffteile</a:t>
            </a:r>
          </a:p>
          <a:p>
            <a:endParaRPr lang="de-DE" dirty="0"/>
          </a:p>
        </p:txBody>
      </p:sp>
      <p:pic>
        <p:nvPicPr>
          <p:cNvPr id="5" name="Grafik 4" descr="C:\Users\Packard Bell\Desktop\BA Dome\Stitching Gestu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43" y="2396675"/>
            <a:ext cx="2981437" cy="29214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893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Bildschirmerweiterung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- Weit verbreitet bei Desktop PCs</a:t>
            </a:r>
          </a:p>
          <a:p>
            <a:r>
              <a:rPr lang="de-DE" dirty="0" smtClean="0"/>
              <a:t>- Nützlich für Arbeiten die</a:t>
            </a:r>
          </a:p>
          <a:p>
            <a:endParaRPr lang="de-DE" dirty="0" smtClean="0"/>
          </a:p>
          <a:p>
            <a:pPr marL="544068" lvl="1" indent="-342900">
              <a:buFont typeface="+mj-lt"/>
              <a:buAutoNum type="arabicPeriod"/>
            </a:pPr>
            <a:r>
              <a:rPr lang="de-DE" dirty="0" smtClean="0"/>
              <a:t>Viel Bildschirmfläche (z.B. Videobearbeitung)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smtClean="0"/>
              <a:t>Häufiges wechseln zwischen Fenstern</a:t>
            </a:r>
          </a:p>
          <a:p>
            <a:pPr marL="201168" lvl="1" indent="0">
              <a:buNone/>
            </a:pPr>
            <a:r>
              <a:rPr lang="de-DE" dirty="0" smtClean="0"/>
              <a:t>      (z.B. Programmieren)</a:t>
            </a:r>
          </a:p>
          <a:p>
            <a:pPr marL="0">
              <a:buNone/>
            </a:pPr>
            <a:r>
              <a:rPr lang="de-DE" dirty="0"/>
              <a:t> </a:t>
            </a:r>
            <a:r>
              <a:rPr lang="de-DE" dirty="0" smtClean="0"/>
              <a:t>   erfordern.</a:t>
            </a:r>
          </a:p>
          <a:p>
            <a:pPr marL="0">
              <a:buNone/>
            </a:pPr>
            <a:endParaRPr lang="de-DE" dirty="0"/>
          </a:p>
          <a:p>
            <a:pPr marL="0">
              <a:buNone/>
            </a:pPr>
            <a:r>
              <a:rPr lang="de-DE" dirty="0" smtClean="0"/>
              <a:t> - Weitgehend ungenutzt bei mobilen Endgeräten </a:t>
            </a:r>
          </a:p>
          <a:p>
            <a:pPr marL="0">
              <a:buNone/>
            </a:pPr>
            <a:r>
              <a:rPr lang="de-DE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2211494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3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Art: Display Tiling auf mobilen Endgeräten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iPodWall</a:t>
            </a:r>
            <a:r>
              <a:rPr lang="de-DE" dirty="0" smtClean="0"/>
              <a:t>:</a:t>
            </a:r>
          </a:p>
          <a:p>
            <a:r>
              <a:rPr lang="de-DE" dirty="0" smtClean="0"/>
              <a:t>- 20 iPods an einem Holzkasten</a:t>
            </a:r>
          </a:p>
          <a:p>
            <a:r>
              <a:rPr lang="de-DE" dirty="0" smtClean="0"/>
              <a:t>- App läuft auf jedem</a:t>
            </a:r>
          </a:p>
          <a:p>
            <a:r>
              <a:rPr lang="de-DE" dirty="0" smtClean="0"/>
              <a:t>- Zeigt </a:t>
            </a:r>
            <a:r>
              <a:rPr lang="de-DE" dirty="0" err="1" smtClean="0"/>
              <a:t>Slideshow</a:t>
            </a:r>
            <a:r>
              <a:rPr lang="de-DE" dirty="0" smtClean="0"/>
              <a:t> von Bildern an</a:t>
            </a:r>
          </a:p>
          <a:p>
            <a:r>
              <a:rPr lang="de-DE" dirty="0" smtClean="0"/>
              <a:t>- Kann ein Bild erweitert auf allen anzeigen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70" y="2836245"/>
            <a:ext cx="3901778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6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Tiling auf mobilen Endgeräten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- Es wurden zwei Formen der Bildschirmerweiterung für mobile Endgeräte erkannt:</a:t>
            </a:r>
          </a:p>
          <a:p>
            <a:endParaRPr lang="de-DE" dirty="0" smtClean="0"/>
          </a:p>
          <a:p>
            <a:pPr marL="749808" lvl="1" indent="-457200">
              <a:buFont typeface="+mj-lt"/>
              <a:buAutoNum type="arabicPeriod"/>
            </a:pPr>
            <a:r>
              <a:rPr lang="de-DE" dirty="0" smtClean="0"/>
              <a:t>Visuelles Tiling</a:t>
            </a:r>
          </a:p>
          <a:p>
            <a:pPr marL="749808" lvl="1" indent="-457200">
              <a:buFont typeface="+mj-lt"/>
              <a:buAutoNum type="arabicPeriod"/>
            </a:pPr>
            <a:r>
              <a:rPr lang="de-DE" dirty="0" smtClean="0"/>
              <a:t>Logisches Tiling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2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Visuelles Tiling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- Reine Erweiterung der Bildschirmfläche</a:t>
            </a:r>
          </a:p>
          <a:p>
            <a:r>
              <a:rPr lang="de-DE" dirty="0" smtClean="0"/>
              <a:t>- Ziel: Vergrößerte Darstellung des angezeigten Inhalts</a:t>
            </a:r>
          </a:p>
          <a:p>
            <a:pPr lvl="1"/>
            <a:r>
              <a:rPr lang="de-DE" dirty="0" smtClean="0"/>
              <a:t>Unterschied zu PCs: Größerer Inhalt </a:t>
            </a:r>
            <a:r>
              <a:rPr lang="de-DE" dirty="0" smtClean="0">
                <a:sym typeface="Wingdings" panose="05000000000000000000" pitchFamily="2" charset="2"/>
              </a:rPr>
              <a:t> Mehr Inhalt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0477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970</Words>
  <Application>Microsoft Office PowerPoint</Application>
  <PresentationFormat>Widescreen</PresentationFormat>
  <Paragraphs>194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Retrospect</vt:lpstr>
      <vt:lpstr>Stitch-to-Tile</vt:lpstr>
      <vt:lpstr>1. Stitch, 2. Tile  </vt:lpstr>
      <vt:lpstr>Das Spontaneous Device Sharing Problem</vt:lpstr>
      <vt:lpstr>Synchronous Gestures</vt:lpstr>
      <vt:lpstr>State of the Art : Synchronous Gestures</vt:lpstr>
      <vt:lpstr>Bildschirmerweiterung</vt:lpstr>
      <vt:lpstr>State of the Art: Display Tiling auf mobilen Endgeräten</vt:lpstr>
      <vt:lpstr>Tiling auf mobilen Endgeräten </vt:lpstr>
      <vt:lpstr>Visuelles Tiling</vt:lpstr>
      <vt:lpstr>Visuelles Tiling – Anwendungen </vt:lpstr>
      <vt:lpstr>Visuelles Tiling – Anforderungen </vt:lpstr>
      <vt:lpstr>Visuelles Tiling – Probleme </vt:lpstr>
      <vt:lpstr>Logisches Tiling </vt:lpstr>
      <vt:lpstr>Logisches Tiling - Anwendungen</vt:lpstr>
      <vt:lpstr>Logisches Tiling - Anforderungen</vt:lpstr>
      <vt:lpstr>Stitching</vt:lpstr>
      <vt:lpstr>Erkennung eines Stitches</vt:lpstr>
      <vt:lpstr>Räumliche Orientierung der Geräte</vt:lpstr>
      <vt:lpstr>Konflikte mit anderen Funktionen</vt:lpstr>
      <vt:lpstr>Prototyp – Gesamtablauf </vt:lpstr>
      <vt:lpstr>Prototyp – Demo Video</vt:lpstr>
      <vt:lpstr>Prototyp – Erkennung eines Stitches</vt:lpstr>
      <vt:lpstr>PowerPoint Presentation</vt:lpstr>
      <vt:lpstr>Tiling – Bildverarbeitung </vt:lpstr>
      <vt:lpstr>Zerschneiden des Bildes</vt:lpstr>
      <vt:lpstr>Skalieren der Bilder</vt:lpstr>
      <vt:lpstr>Zusammenfassung &amp; Ausblick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Stitch-to-Tile</dc:title>
  <dc:creator>Dominick Madden</dc:creator>
  <cp:lastModifiedBy>Dominick Madden</cp:lastModifiedBy>
  <cp:revision>29</cp:revision>
  <dcterms:created xsi:type="dcterms:W3CDTF">2015-10-06T11:15:20Z</dcterms:created>
  <dcterms:modified xsi:type="dcterms:W3CDTF">2015-10-06T16:33:28Z</dcterms:modified>
</cp:coreProperties>
</file>